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5"/>
  </p:notesMasterIdLst>
  <p:handoutMasterIdLst>
    <p:handoutMasterId r:id="rId36"/>
  </p:handoutMasterIdLst>
  <p:sldIdLst>
    <p:sldId id="259" r:id="rId2"/>
    <p:sldId id="261" r:id="rId3"/>
    <p:sldId id="262" r:id="rId4"/>
    <p:sldId id="274" r:id="rId5"/>
    <p:sldId id="323" r:id="rId6"/>
    <p:sldId id="324" r:id="rId7"/>
    <p:sldId id="325" r:id="rId8"/>
    <p:sldId id="326" r:id="rId9"/>
    <p:sldId id="327" r:id="rId10"/>
    <p:sldId id="329" r:id="rId11"/>
    <p:sldId id="328" r:id="rId12"/>
    <p:sldId id="334" r:id="rId13"/>
    <p:sldId id="331" r:id="rId14"/>
    <p:sldId id="335" r:id="rId15"/>
    <p:sldId id="332" r:id="rId16"/>
    <p:sldId id="336" r:id="rId17"/>
    <p:sldId id="333" r:id="rId18"/>
    <p:sldId id="337" r:id="rId19"/>
    <p:sldId id="338" r:id="rId20"/>
    <p:sldId id="339" r:id="rId21"/>
    <p:sldId id="342" r:id="rId22"/>
    <p:sldId id="341" r:id="rId23"/>
    <p:sldId id="340" r:id="rId24"/>
    <p:sldId id="292" r:id="rId25"/>
    <p:sldId id="343" r:id="rId26"/>
    <p:sldId id="348" r:id="rId27"/>
    <p:sldId id="299" r:id="rId28"/>
    <p:sldId id="345" r:id="rId29"/>
    <p:sldId id="346" r:id="rId30"/>
    <p:sldId id="279" r:id="rId31"/>
    <p:sldId id="269" r:id="rId32"/>
    <p:sldId id="280" r:id="rId33"/>
    <p:sldId id="322" r:id="rId3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4" frameSlides="1"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490"/>
    <p:restoredTop sz="76243" autoAdjust="0"/>
  </p:normalViewPr>
  <p:slideViewPr>
    <p:cSldViewPr snapToGrid="0" snapToObjects="1">
      <p:cViewPr varScale="1">
        <p:scale>
          <a:sx n="160" d="100"/>
          <a:sy n="160" d="100"/>
        </p:scale>
        <p:origin x="408" y="1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notesMaster" Target="notesMasters/notesMaster1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presProps" Target="presProps.xml"/><Relationship Id="rId38" Type="http://schemas.openxmlformats.org/officeDocument/2006/relationships/viewProps" Target="viewProps.xml"/><Relationship Id="rId39" Type="http://schemas.openxmlformats.org/officeDocument/2006/relationships/theme" Target="theme/theme1.xml"/><Relationship Id="rId4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CF498E-F5A3-9A41-BC36-365ACBB6EBD2}" type="datetimeFigureOut">
              <a:rPr lang="en-US" smtClean="0"/>
              <a:t>9/20/16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4FC1E3-CAA3-644C-BA25-FE189A5989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89593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4FE3DA-DCC2-AE41-B897-E7900B854E6F}" type="datetimeFigureOut">
              <a:rPr lang="en-US" smtClean="0"/>
              <a:t>9/20/16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98DFAA-E5D2-BA41-BCD3-DF74B50F5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94956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98DFAA-E5D2-BA41-BCD3-DF74B50F5CA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2143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264C6E-A542-314D-8E28-68C8139BAC7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0455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98DFAA-E5D2-BA41-BCD3-DF74B50F5CA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1718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98DFAA-E5D2-BA41-BCD3-DF74B50F5CA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977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264C6E-A542-314D-8E28-68C8139BAC7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7326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Absent of CHO is </a:t>
            </a:r>
            <a:r>
              <a:rPr lang="en-US" dirty="0" err="1" smtClean="0"/>
              <a:t>mo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264C6E-A542-314D-8E28-68C8139BAC7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7326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98DFAA-E5D2-BA41-BCD3-DF74B50F5CA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5623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98DFAA-E5D2-BA41-BCD3-DF74B50F5CA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2645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Other example of substrate</a:t>
            </a:r>
            <a:r>
              <a:rPr lang="en-US" baseline="0" dirty="0" smtClean="0"/>
              <a:t> mediated phosphorylation is phosphoglycerate kinase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98DFAA-E5D2-BA41-BCD3-DF74B50F5CA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0248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98DFAA-E5D2-BA41-BCD3-DF74B50F5CA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6924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264C6E-A542-314D-8E28-68C8139BAC7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0455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5FC7F-AB33-FF43-97C5-12D7FDE7C125}" type="datetime1">
              <a:rPr lang="en-US" smtClean="0"/>
              <a:t>9/20/16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538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2183B-C813-AF45-8E4B-703AD3966EC0}" type="datetime1">
              <a:rPr lang="en-US" smtClean="0"/>
              <a:t>9/20/16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1907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2CB53-1318-1844-9C93-5F91269D1573}" type="datetime1">
              <a:rPr lang="en-US" smtClean="0"/>
              <a:t>9/20/16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1983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85826-D83D-624D-99C2-C37C5D1D801E}" type="datetime1">
              <a:rPr lang="en-US" smtClean="0"/>
              <a:t>9/20/16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7921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13704F-BA64-E34A-B849-A22EBFF037CC}" type="datetime1">
              <a:rPr lang="en-US" smtClean="0"/>
              <a:t>9/20/16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6203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35F8C-D9E7-3B48-BD83-532B8253371A}" type="datetime1">
              <a:rPr lang="en-US" smtClean="0"/>
              <a:t>9/20/16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37910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CBC7CF-8856-5A46-82E0-D0084E98B817}" type="datetime1">
              <a:rPr lang="en-US" smtClean="0"/>
              <a:t>9/20/16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5617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6D0CBA-240D-E34B-A75F-7497C718CEA2}" type="datetime1">
              <a:rPr lang="en-US" smtClean="0"/>
              <a:t>9/20/16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4796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7B43C3-606A-1B4F-81AC-BE6A211ED4A0}" type="datetime1">
              <a:rPr lang="en-US" smtClean="0"/>
              <a:t>9/20/16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4825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F1FD2-EA02-2F45-8872-17537B4E36F3}" type="datetime1">
              <a:rPr lang="en-US" smtClean="0"/>
              <a:t>9/20/16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8086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A9B44-75D4-F840-BEB2-DB77AE392C72}" type="datetime1">
              <a:rPr lang="en-US" smtClean="0"/>
              <a:t>9/20/16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1962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52777C-7FB0-AF45-AD91-610B9569174A}" type="datetime1">
              <a:rPr lang="en-US" smtClean="0"/>
              <a:t>9/20/16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1B5324-FD4A-3244-A093-ED1D596F2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5220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4" Type="http://schemas.openxmlformats.org/officeDocument/2006/relationships/image" Target="../media/image10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4" Type="http://schemas.openxmlformats.org/officeDocument/2006/relationships/image" Target="../media/image14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g"/><Relationship Id="rId3" Type="http://schemas.openxmlformats.org/officeDocument/2006/relationships/image" Target="../media/image17.tif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tif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9.tif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tif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CHO Metabolism Overview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433005" y="492853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92AEA2-508F-394C-94BA-3E255987F85E}" type="slidenum">
              <a:rPr lang="en-US" smtClean="0"/>
              <a:t>1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01086"/>
            <a:ext cx="4101885" cy="159743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1885" y="1319104"/>
            <a:ext cx="4770120" cy="5538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157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Taurui’s</a:t>
            </a:r>
            <a:r>
              <a:rPr lang="en-US" dirty="0" smtClean="0"/>
              <a:t> Disease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Heritible</a:t>
            </a:r>
            <a:r>
              <a:rPr lang="en-US" dirty="0" smtClean="0"/>
              <a:t> loss of the PFK1 isoform in Muscle (</a:t>
            </a:r>
            <a:r>
              <a:rPr lang="en-US" i="1" dirty="0" smtClean="0"/>
              <a:t>PFKM</a:t>
            </a:r>
            <a:r>
              <a:rPr lang="en-US" dirty="0" smtClean="0"/>
              <a:t>)</a:t>
            </a:r>
          </a:p>
          <a:p>
            <a:r>
              <a:rPr lang="en-US" dirty="0" smtClean="0"/>
              <a:t>Symptoms include</a:t>
            </a:r>
          </a:p>
          <a:p>
            <a:pPr lvl="1"/>
            <a:r>
              <a:rPr lang="en-US" dirty="0" smtClean="0"/>
              <a:t>Muscle weakness</a:t>
            </a:r>
          </a:p>
          <a:p>
            <a:pPr lvl="1"/>
            <a:r>
              <a:rPr lang="en-US" dirty="0" smtClean="0"/>
              <a:t>Increased glycogen in muscle</a:t>
            </a:r>
          </a:p>
          <a:p>
            <a:pPr lvl="1"/>
            <a:r>
              <a:rPr lang="en-US" dirty="0" smtClean="0"/>
              <a:t>Myopathy</a:t>
            </a:r>
          </a:p>
          <a:p>
            <a:r>
              <a:rPr lang="en-US" dirty="0" smtClean="0"/>
              <a:t>Possible treatments?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6364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Regulation of PFK1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953000" y="1600200"/>
            <a:ext cx="3733800" cy="4525963"/>
          </a:xfrm>
        </p:spPr>
        <p:txBody>
          <a:bodyPr/>
          <a:lstStyle/>
          <a:p>
            <a:r>
              <a:rPr lang="en-US" dirty="0" smtClean="0"/>
              <a:t>Priority of regulators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F26bP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AMP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ATP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Citrate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11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787" y="1468914"/>
            <a:ext cx="3191866" cy="4836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664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Allosteric Regulation of PFK1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12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420" y="1662430"/>
            <a:ext cx="3886200" cy="3746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5352" y="1662430"/>
            <a:ext cx="3641448" cy="363124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730240" y="5353804"/>
            <a:ext cx="2530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F6P is </a:t>
            </a:r>
            <a:r>
              <a:rPr lang="en-US" smtClean="0"/>
              <a:t>held constant here</a:t>
            </a:r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12420" y="5783262"/>
            <a:ext cx="83743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Mansour </a:t>
            </a:r>
            <a:r>
              <a:rPr lang="en-US" b="1" dirty="0"/>
              <a:t>TE.</a:t>
            </a:r>
            <a:r>
              <a:rPr lang="en-US" dirty="0"/>
              <a:t> Studies on Heart Phosphofructokinase : Studies on Heart Phosphofructokinase : Inhibition , and </a:t>
            </a:r>
            <a:r>
              <a:rPr lang="en-US" dirty="0" smtClean="0"/>
              <a:t>Activation. </a:t>
            </a:r>
            <a:r>
              <a:rPr lang="en-US" i="1" dirty="0"/>
              <a:t>J. Biol. Chem.</a:t>
            </a:r>
            <a:r>
              <a:rPr lang="en-US" dirty="0"/>
              <a:t> 1963;238(7):2285–2292.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8679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Regulating the Regulator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13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489" r="45500" b="14712"/>
          <a:stretch/>
        </p:blipFill>
        <p:spPr>
          <a:xfrm>
            <a:off x="426720" y="1906509"/>
            <a:ext cx="6915430" cy="283384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441806" y="4142184"/>
            <a:ext cx="26869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Fructose-2,6-bisphosphate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36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Regulating the Regulator of the Regulator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14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" y="1590675"/>
            <a:ext cx="8763000" cy="513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23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the point of all this?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Buildup of TCA cycle intermediates can slow glycolysis (</a:t>
            </a:r>
            <a:r>
              <a:rPr lang="en-US" b="1" dirty="0" smtClean="0">
                <a:solidFill>
                  <a:srgbClr val="FF0000"/>
                </a:solidFill>
              </a:rPr>
              <a:t>Citrate</a:t>
            </a:r>
            <a:r>
              <a:rPr lang="en-US" dirty="0" smtClean="0"/>
              <a:t>)</a:t>
            </a:r>
          </a:p>
          <a:p>
            <a:r>
              <a:rPr lang="en-US" dirty="0" smtClean="0"/>
              <a:t>That can be over-ridden by energy needs (</a:t>
            </a:r>
            <a:r>
              <a:rPr lang="en-US" b="1" dirty="0" smtClean="0">
                <a:solidFill>
                  <a:srgbClr val="FF0000"/>
                </a:solidFill>
              </a:rPr>
              <a:t>ATP/AMP</a:t>
            </a:r>
            <a:r>
              <a:rPr lang="en-US" dirty="0" smtClean="0"/>
              <a:t>)</a:t>
            </a:r>
          </a:p>
          <a:p>
            <a:r>
              <a:rPr lang="en-US" dirty="0" smtClean="0"/>
              <a:t>BUT glucose flux can over-ride energy needs (</a:t>
            </a:r>
            <a:r>
              <a:rPr lang="en-US" b="1" dirty="0" smtClean="0">
                <a:solidFill>
                  <a:srgbClr val="FF0000"/>
                </a:solidFill>
              </a:rPr>
              <a:t>F26bP</a:t>
            </a:r>
            <a:r>
              <a:rPr lang="en-US" dirty="0" smtClean="0"/>
              <a:t>)</a:t>
            </a:r>
          </a:p>
          <a:p>
            <a:r>
              <a:rPr lang="en-US" dirty="0" smtClean="0"/>
              <a:t>AND hormones can over-ride glucose flux (</a:t>
            </a:r>
            <a:r>
              <a:rPr lang="en-US" b="1" dirty="0" smtClean="0">
                <a:solidFill>
                  <a:srgbClr val="FF0000"/>
                </a:solidFill>
              </a:rPr>
              <a:t>PFK2 inhibition, reducing F26bp</a:t>
            </a:r>
            <a:r>
              <a:rPr lang="en-US" dirty="0" smtClean="0"/>
              <a:t>)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800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How does glucagon/adrenaline inhibit PFK-2 activity in liver not muscle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Muscle </a:t>
            </a:r>
            <a:r>
              <a:rPr lang="en-US" dirty="0" err="1" smtClean="0"/>
              <a:t>dosen’t</a:t>
            </a:r>
            <a:r>
              <a:rPr lang="en-US" dirty="0" smtClean="0"/>
              <a:t> have PFK-2 activity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Glucagon/Adrenaline do not activate PKA in muscle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Muscle PFK-2 can’t be phosphorylated by PKA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 There are no Glucagon/</a:t>
            </a:r>
            <a:r>
              <a:rPr lang="en-US" dirty="0" err="1" smtClean="0"/>
              <a:t>Adrenline</a:t>
            </a:r>
            <a:r>
              <a:rPr lang="en-US" dirty="0" smtClean="0"/>
              <a:t> receptors in muscle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9425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Tissue Specificity in PFK2 Regulation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Glucagon/Adrenaline can phosphorylate and inhibit Liver PFK2 but </a:t>
            </a:r>
            <a:r>
              <a:rPr lang="en-US" b="1" u="sng" dirty="0" smtClean="0"/>
              <a:t>not </a:t>
            </a:r>
            <a:r>
              <a:rPr lang="en-US" dirty="0" smtClean="0"/>
              <a:t>Muscle PFK2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17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b="80023"/>
          <a:stretch/>
        </p:blipFill>
        <p:spPr>
          <a:xfrm>
            <a:off x="0" y="2758440"/>
            <a:ext cx="9144000" cy="269131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223760" y="4149817"/>
            <a:ext cx="1572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PFK-2 isoforms</a:t>
            </a:r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611880" y="5632317"/>
            <a:ext cx="11452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Pourquoi</a:t>
            </a:r>
            <a:r>
              <a:rPr lang="en-US" dirty="0" smtClean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23207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third regulated step in glycolysis is Pyruvate Kinase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18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" y="1533225"/>
            <a:ext cx="3451860" cy="518825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630680" y="5857875"/>
            <a:ext cx="975360" cy="289560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3920" y="3035300"/>
            <a:ext cx="3992880" cy="151854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876800" y="4901099"/>
            <a:ext cx="40604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Substrate mediated </a:t>
            </a:r>
            <a:r>
              <a:rPr lang="en-US" smtClean="0"/>
              <a:t>ADP phosphorylation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184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19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8240" y="511334"/>
            <a:ext cx="6278880" cy="470916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499360" y="914401"/>
            <a:ext cx="4937760" cy="172212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is Pyruvate Kinase Regulated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3620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4466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Glycolysis Learning Objectives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7846" y="941423"/>
            <a:ext cx="8378954" cy="5946325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Describe the relative roles of glycolysis, gluconeogenesis, the TCA cycle as central nodes of nutrient metabolism.</a:t>
            </a:r>
          </a:p>
          <a:p>
            <a:r>
              <a:rPr lang="en-US" dirty="0"/>
              <a:t>Explain the catalytic differences and tissue distributions of </a:t>
            </a:r>
            <a:r>
              <a:rPr lang="en-US" dirty="0" err="1"/>
              <a:t>glucokinase</a:t>
            </a:r>
            <a:r>
              <a:rPr lang="en-US" dirty="0"/>
              <a:t> vs hexokinase and why this is important.</a:t>
            </a:r>
          </a:p>
          <a:p>
            <a:r>
              <a:rPr lang="en-US" dirty="0"/>
              <a:t>Understand how ATP is produced from glycolysis, and the efficiency of aerobic vs non-aerobic glycolysis</a:t>
            </a:r>
          </a:p>
          <a:p>
            <a:r>
              <a:rPr lang="en-US" dirty="0"/>
              <a:t>Understand the key points of regulation of glycolysis and how these regulatory points are controlled, notably how </a:t>
            </a:r>
            <a:r>
              <a:rPr lang="en-US" dirty="0" err="1"/>
              <a:t>glucokinase</a:t>
            </a:r>
            <a:r>
              <a:rPr lang="en-US" dirty="0"/>
              <a:t>/hexokinase, PFK1 and PK are regulated including what signals are important in what tissues</a:t>
            </a:r>
            <a:r>
              <a:rPr lang="en-US" dirty="0" smtClean="0"/>
              <a:t>.</a:t>
            </a:r>
          </a:p>
          <a:p>
            <a:r>
              <a:rPr lang="en-US" dirty="0"/>
              <a:t>Describe the potential fates of pyruvate, and what dictates the next steps in its </a:t>
            </a:r>
            <a:r>
              <a:rPr lang="en-US" dirty="0" smtClean="0"/>
              <a:t>metabolism</a:t>
            </a:r>
            <a:endParaRPr lang="en-US" dirty="0"/>
          </a:p>
          <a:p>
            <a:r>
              <a:rPr lang="en-US" dirty="0"/>
              <a:t>Explain how non-glucose carbohydrates such as galactose and fructose enter glycolysis, and how their point of entry affects how they are regulated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15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Post-Translational Regulation of Pyruvate Kinase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20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3040" y="1532414"/>
            <a:ext cx="6278880" cy="470916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465320" y="6352143"/>
            <a:ext cx="2981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Alanine inhibition only in liver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772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What would PFK2 deficiency do to Pyruvate Kinase Activity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Increase it because of less Fructose-1,6-bisphosphate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Decrease it </a:t>
            </a:r>
            <a:r>
              <a:rPr lang="en-US" dirty="0"/>
              <a:t>because of </a:t>
            </a:r>
            <a:r>
              <a:rPr lang="en-US" dirty="0" smtClean="0"/>
              <a:t>less Fructose-1,6-bisphosphate</a:t>
            </a:r>
            <a:endParaRPr lang="en-US" dirty="0"/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Increase it </a:t>
            </a:r>
            <a:r>
              <a:rPr lang="en-US" dirty="0"/>
              <a:t>because of </a:t>
            </a:r>
            <a:r>
              <a:rPr lang="en-US" dirty="0" smtClean="0"/>
              <a:t>less Fructose-2,6-bisphosphate</a:t>
            </a:r>
            <a:endParaRPr lang="en-US" dirty="0"/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Decrease it because of less Fructose-2,6-bisphosphate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8967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Tissue Specific Regulation of PK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53780734"/>
              </p:ext>
            </p:extLst>
          </p:nvPr>
        </p:nvGraphicFramePr>
        <p:xfrm>
          <a:off x="457200" y="2332990"/>
          <a:ext cx="8229600" cy="2021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Component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Liver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Muscle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Glucokinase</a:t>
                      </a:r>
                      <a:r>
                        <a:rPr lang="en-US" dirty="0" smtClean="0"/>
                        <a:t>/Hexokinase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Not inhibited </a:t>
                      </a:r>
                      <a:r>
                        <a:rPr lang="en-US" baseline="0" dirty="0" smtClean="0"/>
                        <a:t>by G6P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Inhibited by G6P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Phosphofructokinase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Inhibition of PFK-2 (regulates via F26bP)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PFK-2</a:t>
                      </a:r>
                      <a:r>
                        <a:rPr lang="en-US" baseline="0" dirty="0" smtClean="0"/>
                        <a:t> not inhibited by phosphorylation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Pyruvate</a:t>
                      </a:r>
                      <a:r>
                        <a:rPr lang="en-US" baseline="0" dirty="0" smtClean="0"/>
                        <a:t> Kinase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Inhibition of PK by alanine and by phosphorylation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PK not</a:t>
                      </a:r>
                      <a:r>
                        <a:rPr lang="en-US" baseline="0" dirty="0" smtClean="0"/>
                        <a:t> inhibited by alanine or phosphorylation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13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Transcriptional Regulation of GK/HK, PFK1 and PK Promotes Glycolysis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191000" cy="4525963"/>
          </a:xfrm>
        </p:spPr>
        <p:txBody>
          <a:bodyPr/>
          <a:lstStyle/>
          <a:p>
            <a:r>
              <a:rPr lang="en-US" dirty="0" smtClean="0"/>
              <a:t>Hypoxia (HIF)</a:t>
            </a:r>
          </a:p>
          <a:p>
            <a:r>
              <a:rPr lang="en-US" dirty="0" smtClean="0"/>
              <a:t>Carbohydrate sensing (</a:t>
            </a:r>
            <a:r>
              <a:rPr lang="en-US" dirty="0" err="1" smtClean="0"/>
              <a:t>ChREBP</a:t>
            </a:r>
            <a:r>
              <a:rPr lang="en-US" dirty="0" smtClean="0"/>
              <a:t>)</a:t>
            </a:r>
          </a:p>
          <a:p>
            <a:r>
              <a:rPr lang="en-US" dirty="0" smtClean="0"/>
              <a:t>Chronic glucagon (CREB)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23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6060" y="1600200"/>
            <a:ext cx="2768600" cy="2082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6060" y="3865562"/>
            <a:ext cx="3212983" cy="3001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374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912"/>
            <a:ext cx="8229600" cy="1143000"/>
          </a:xfrm>
        </p:spPr>
        <p:txBody>
          <a:bodyPr/>
          <a:lstStyle/>
          <a:p>
            <a:r>
              <a:rPr lang="en-US" dirty="0" smtClean="0"/>
              <a:t>Glycolysis Net ATP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1664"/>
            <a:ext cx="5074920" cy="5214686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Note: NADH is energy equivalent to 3 </a:t>
            </a:r>
            <a:r>
              <a:rPr lang="en-US" dirty="0" smtClean="0"/>
              <a:t>ATP (from the ETC)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Energy Consuming Reactions:</a:t>
            </a:r>
          </a:p>
          <a:p>
            <a:pPr lvl="1"/>
            <a:r>
              <a:rPr lang="en-US" dirty="0" smtClean="0"/>
              <a:t>Reactions 1: 1 ATP</a:t>
            </a:r>
          </a:p>
          <a:p>
            <a:pPr lvl="1"/>
            <a:r>
              <a:rPr lang="en-US" dirty="0" smtClean="0"/>
              <a:t>Reaction 3: 1 ATP </a:t>
            </a:r>
          </a:p>
          <a:p>
            <a:pPr lvl="1"/>
            <a:endParaRPr lang="en-US" dirty="0"/>
          </a:p>
          <a:p>
            <a:r>
              <a:rPr lang="en-US" dirty="0" smtClean="0"/>
              <a:t>Energy Generating Reactions:</a:t>
            </a:r>
          </a:p>
          <a:p>
            <a:pPr lvl="1"/>
            <a:r>
              <a:rPr lang="en-US" dirty="0" smtClean="0"/>
              <a:t>Reaction 6: 1 NADH x 2 (3 ATP x 2 = 6 ATP)</a:t>
            </a:r>
          </a:p>
          <a:p>
            <a:pPr lvl="1"/>
            <a:r>
              <a:rPr lang="en-US" dirty="0" smtClean="0"/>
              <a:t>Reaction 7: 1 ATP x 2 (2 ATP)</a:t>
            </a:r>
          </a:p>
          <a:p>
            <a:pPr lvl="1"/>
            <a:r>
              <a:rPr lang="en-US" dirty="0" smtClean="0"/>
              <a:t>Reaction 10: 1 ATP x 2 (2 ATP)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r>
              <a:rPr lang="en-US" dirty="0" smtClean="0"/>
              <a:t>Net Energy Gain:</a:t>
            </a:r>
          </a:p>
          <a:p>
            <a:pPr marL="457200" lvl="1" indent="0">
              <a:buNone/>
            </a:pPr>
            <a:r>
              <a:rPr lang="en-US" u="sng" dirty="0" smtClean="0"/>
              <a:t>4 ATP + 2 NADH  minus 2 ATP </a:t>
            </a:r>
            <a:r>
              <a:rPr lang="en-US" dirty="0" smtClean="0"/>
              <a:t>= </a:t>
            </a:r>
            <a:r>
              <a:rPr lang="en-US" b="1" dirty="0" smtClean="0"/>
              <a:t>8 ATP generated </a:t>
            </a:r>
            <a:r>
              <a:rPr lang="en-US" dirty="0" smtClean="0"/>
              <a:t>from glycolytic breakdown of glucose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24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2120" y="1111250"/>
            <a:ext cx="3441119" cy="524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171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TCA Cycle Net ATP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25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r="18000"/>
          <a:stretch/>
        </p:blipFill>
        <p:spPr>
          <a:xfrm>
            <a:off x="975360" y="1235075"/>
            <a:ext cx="749808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691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Fructose and Galactose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066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6620"/>
            <a:ext cx="8229600" cy="1143000"/>
          </a:xfrm>
        </p:spPr>
        <p:txBody>
          <a:bodyPr/>
          <a:lstStyle/>
          <a:p>
            <a:r>
              <a:rPr lang="en-US" dirty="0" smtClean="0"/>
              <a:t>Liver Fructose Metabolism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230559" y="2096498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5</a:t>
            </a:r>
            <a:endParaRPr lang="en-US" sz="16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850" y="1212850"/>
            <a:ext cx="8750300" cy="44323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049994" y="5796501"/>
            <a:ext cx="4938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Skips the regulatory steps of </a:t>
            </a:r>
            <a:r>
              <a:rPr lang="en-US" dirty="0" err="1" smtClean="0"/>
              <a:t>Glucokinase</a:t>
            </a:r>
            <a:r>
              <a:rPr lang="en-US" dirty="0" smtClean="0"/>
              <a:t> and PFK2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9239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Fructose Consumption and Metabolic Health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28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88242"/>
            <a:ext cx="9144000" cy="4668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98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Two Inherited Fructose Metabolism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 smtClean="0"/>
              <a:t>Fructokinase</a:t>
            </a:r>
            <a:r>
              <a:rPr lang="en-US" dirty="0" smtClean="0"/>
              <a:t> mutations</a:t>
            </a:r>
          </a:p>
          <a:p>
            <a:pPr lvl="1"/>
            <a:r>
              <a:rPr lang="en-US" dirty="0" smtClean="0"/>
              <a:t>Fructose not trapped in the cell</a:t>
            </a:r>
          </a:p>
          <a:p>
            <a:pPr lvl="1"/>
            <a:r>
              <a:rPr lang="en-US" dirty="0" smtClean="0"/>
              <a:t>Elevated fructose in the blood</a:t>
            </a:r>
          </a:p>
          <a:p>
            <a:pPr lvl="1"/>
            <a:r>
              <a:rPr lang="en-US" dirty="0" smtClean="0"/>
              <a:t>Generally not pathological</a:t>
            </a:r>
          </a:p>
          <a:p>
            <a:r>
              <a:rPr lang="en-US" dirty="0" smtClean="0"/>
              <a:t>Aldolase B mutations</a:t>
            </a:r>
          </a:p>
          <a:p>
            <a:pPr lvl="1"/>
            <a:r>
              <a:rPr lang="en-US" dirty="0" smtClean="0"/>
              <a:t>Buildup of Fructose-1-phosphate</a:t>
            </a:r>
          </a:p>
          <a:p>
            <a:pPr lvl="1"/>
            <a:r>
              <a:rPr lang="en-US" dirty="0" smtClean="0"/>
              <a:t>Impaired gluconeogenesis and </a:t>
            </a:r>
            <a:r>
              <a:rPr lang="en-US" dirty="0" err="1" smtClean="0"/>
              <a:t>glycogenolysis</a:t>
            </a:r>
            <a:endParaRPr lang="en-US" dirty="0" smtClean="0"/>
          </a:p>
          <a:p>
            <a:pPr lvl="1"/>
            <a:r>
              <a:rPr lang="en-US" dirty="0" smtClean="0"/>
              <a:t>High risk of hypoglycemia</a:t>
            </a:r>
          </a:p>
          <a:p>
            <a:r>
              <a:rPr lang="en-US" dirty="0" smtClean="0"/>
              <a:t>What if </a:t>
            </a:r>
            <a:r>
              <a:rPr lang="en-US" dirty="0" err="1" smtClean="0"/>
              <a:t>fructokinase</a:t>
            </a:r>
            <a:r>
              <a:rPr lang="en-US" dirty="0" smtClean="0"/>
              <a:t> made Fructose-6-phosphate (it </a:t>
            </a:r>
            <a:r>
              <a:rPr lang="en-US" dirty="0" err="1" smtClean="0"/>
              <a:t>dosent</a:t>
            </a:r>
            <a:r>
              <a:rPr lang="en-US" dirty="0" smtClean="0"/>
              <a:t>)?  How would that affect glycolysis?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435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Glycolysis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417638"/>
            <a:ext cx="4922521" cy="4708525"/>
          </a:xfrm>
        </p:spPr>
        <p:txBody>
          <a:bodyPr>
            <a:normAutofit/>
          </a:bodyPr>
          <a:lstStyle/>
          <a:p>
            <a:r>
              <a:rPr lang="en-US" sz="2800" dirty="0" smtClean="0"/>
              <a:t>Main pathway of monosaccharide degradation</a:t>
            </a:r>
          </a:p>
          <a:p>
            <a:pPr marL="342900" lvl="1" indent="-342900">
              <a:buFont typeface="Arial"/>
              <a:buChar char="•"/>
            </a:pPr>
            <a:r>
              <a:rPr lang="en-US" dirty="0"/>
              <a:t>Main tissue </a:t>
            </a:r>
            <a:r>
              <a:rPr lang="en-US" dirty="0" smtClean="0"/>
              <a:t>sites</a:t>
            </a:r>
          </a:p>
          <a:p>
            <a:pPr marL="742950" lvl="2" indent="-342900"/>
            <a:r>
              <a:rPr lang="en-US" dirty="0" smtClean="0"/>
              <a:t>Liver</a:t>
            </a:r>
            <a:r>
              <a:rPr lang="en-US" dirty="0"/>
              <a:t>, </a:t>
            </a:r>
            <a:r>
              <a:rPr lang="en-US" dirty="0" smtClean="0"/>
              <a:t>muscle</a:t>
            </a:r>
            <a:endParaRPr lang="en-US" dirty="0"/>
          </a:p>
          <a:p>
            <a:pPr marL="457200" lvl="1" indent="-457200">
              <a:buFont typeface="Arial"/>
              <a:buChar char="•"/>
            </a:pPr>
            <a:r>
              <a:rPr lang="en-US" dirty="0" smtClean="0"/>
              <a:t>Occurs in </a:t>
            </a:r>
            <a:r>
              <a:rPr lang="en-US" u="sng" dirty="0" smtClean="0"/>
              <a:t>cytoplasm</a:t>
            </a:r>
            <a:r>
              <a:rPr lang="en-US" dirty="0" smtClean="0"/>
              <a:t> of the cell</a:t>
            </a:r>
          </a:p>
          <a:p>
            <a:r>
              <a:rPr lang="en-US" sz="2800" dirty="0" smtClean="0"/>
              <a:t>Glucose conversion to </a:t>
            </a:r>
            <a:r>
              <a:rPr lang="en-US" sz="2800" b="1" u="sng" dirty="0" smtClean="0"/>
              <a:t>two</a:t>
            </a:r>
            <a:r>
              <a:rPr lang="en-US" sz="2800" u="sng" dirty="0" smtClean="0"/>
              <a:t> 3-carbon products</a:t>
            </a:r>
            <a:r>
              <a:rPr lang="en-US" sz="2800" dirty="0" smtClean="0"/>
              <a:t>: pyruvate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3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7640" y="1417638"/>
            <a:ext cx="3441119" cy="524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945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Fructolysis</a:t>
            </a:r>
            <a:r>
              <a:rPr lang="en-US" dirty="0" smtClean="0"/>
              <a:t> </a:t>
            </a:r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Fructose </a:t>
            </a:r>
            <a:r>
              <a:rPr lang="en-US" dirty="0" smtClean="0"/>
              <a:t>glycolysis in liver begins with FK</a:t>
            </a:r>
          </a:p>
          <a:p>
            <a:pPr lvl="1"/>
            <a:r>
              <a:rPr lang="en-US" dirty="0" smtClean="0"/>
              <a:t>Bypasses </a:t>
            </a:r>
            <a:r>
              <a:rPr lang="en-US" dirty="0" smtClean="0"/>
              <a:t>two important </a:t>
            </a:r>
            <a:r>
              <a:rPr lang="en-US" dirty="0" smtClean="0"/>
              <a:t>regulatory step in glycolysis </a:t>
            </a:r>
          </a:p>
          <a:p>
            <a:pPr lvl="2"/>
            <a:r>
              <a:rPr lang="en-US" dirty="0" smtClean="0"/>
              <a:t>Reaction 1 (</a:t>
            </a:r>
            <a:r>
              <a:rPr lang="en-US" u="sng" dirty="0" err="1" smtClean="0">
                <a:solidFill>
                  <a:srgbClr val="FF0000"/>
                </a:solidFill>
              </a:rPr>
              <a:t>glucokinase</a:t>
            </a:r>
            <a:r>
              <a:rPr lang="en-US" u="sng" dirty="0" smtClean="0">
                <a:solidFill>
                  <a:srgbClr val="FF0000"/>
                </a:solidFill>
              </a:rPr>
              <a:t>/hexokinase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Reaction </a:t>
            </a:r>
            <a:r>
              <a:rPr lang="en-US" dirty="0" smtClean="0"/>
              <a:t>3 (</a:t>
            </a:r>
            <a:r>
              <a:rPr lang="en-US" u="sng" dirty="0" smtClean="0">
                <a:solidFill>
                  <a:srgbClr val="FF0000"/>
                </a:solidFill>
              </a:rPr>
              <a:t>phosphofructokinase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Pyruvate products may be shifted to pathways involved in fatty acid or cholesterol </a:t>
            </a:r>
            <a:r>
              <a:rPr lang="en-US" dirty="0" smtClean="0"/>
              <a:t>synthesis</a:t>
            </a:r>
          </a:p>
          <a:p>
            <a:r>
              <a:rPr lang="en-US" dirty="0" smtClean="0"/>
              <a:t>Outside the liver hexokinase can phosphorylate Fructose to make F6P, but this is very inefficient</a:t>
            </a:r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896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Galactolysis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 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Right Arrow 3"/>
          <p:cNvSpPr/>
          <p:nvPr/>
        </p:nvSpPr>
        <p:spPr>
          <a:xfrm>
            <a:off x="2567706" y="2935538"/>
            <a:ext cx="1572017" cy="386561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376142" y="2761144"/>
            <a:ext cx="4310658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 smtClean="0"/>
              <a:t>Galactose</a:t>
            </a:r>
            <a:r>
              <a:rPr lang="en-US" sz="3200" dirty="0" smtClean="0"/>
              <a:t> 1-Phosphate</a:t>
            </a:r>
            <a:endParaRPr lang="en-US" sz="3200" dirty="0"/>
          </a:p>
        </p:txBody>
      </p:sp>
      <p:sp>
        <p:nvSpPr>
          <p:cNvPr id="6" name="TextBox 5"/>
          <p:cNvSpPr txBox="1"/>
          <p:nvPr/>
        </p:nvSpPr>
        <p:spPr>
          <a:xfrm>
            <a:off x="2206002" y="2154804"/>
            <a:ext cx="22341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 smtClean="0">
                <a:solidFill>
                  <a:srgbClr val="FF0000"/>
                </a:solidFill>
              </a:rPr>
              <a:t>Galactokinase</a:t>
            </a:r>
            <a:endParaRPr lang="en-US" sz="2400" b="1" dirty="0" smtClean="0">
              <a:solidFill>
                <a:srgbClr val="FF0000"/>
              </a:solidFill>
            </a:endParaRPr>
          </a:p>
          <a:p>
            <a:pPr algn="ctr"/>
            <a:r>
              <a:rPr lang="en-US" sz="2400" b="1" dirty="0" smtClean="0">
                <a:solidFill>
                  <a:srgbClr val="000000"/>
                </a:solidFill>
              </a:rPr>
              <a:t>(Liver)</a:t>
            </a:r>
            <a:endParaRPr lang="en-US" sz="2400" b="1" dirty="0">
              <a:solidFill>
                <a:srgbClr val="00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833342" y="4829037"/>
            <a:ext cx="4310658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Glucose </a:t>
            </a:r>
            <a:r>
              <a:rPr lang="en-US" sz="3200" dirty="0"/>
              <a:t>1</a:t>
            </a:r>
            <a:r>
              <a:rPr lang="en-US" sz="3200" dirty="0" smtClean="0"/>
              <a:t>-Phosphate</a:t>
            </a:r>
            <a:endParaRPr lang="en-US" sz="3200" dirty="0"/>
          </a:p>
        </p:txBody>
      </p:sp>
      <p:sp>
        <p:nvSpPr>
          <p:cNvPr id="12" name="TextBox 11"/>
          <p:cNvSpPr txBox="1"/>
          <p:nvPr/>
        </p:nvSpPr>
        <p:spPr>
          <a:xfrm>
            <a:off x="373310" y="2761144"/>
            <a:ext cx="1985082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 smtClean="0"/>
              <a:t>Galactose</a:t>
            </a:r>
            <a:endParaRPr lang="en-US" sz="3200" dirty="0"/>
          </a:p>
        </p:txBody>
      </p:sp>
      <p:sp>
        <p:nvSpPr>
          <p:cNvPr id="13" name="TextBox 12"/>
          <p:cNvSpPr txBox="1"/>
          <p:nvPr/>
        </p:nvSpPr>
        <p:spPr>
          <a:xfrm>
            <a:off x="3277358" y="3782647"/>
            <a:ext cx="856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ADP</a:t>
            </a:r>
            <a:endParaRPr lang="en-US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2500233" y="3761595"/>
            <a:ext cx="575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ATP</a:t>
            </a:r>
            <a:endParaRPr lang="en-US" b="1" dirty="0"/>
          </a:p>
        </p:txBody>
      </p:sp>
      <p:sp>
        <p:nvSpPr>
          <p:cNvPr id="15" name="Curved Down Arrow 14"/>
          <p:cNvSpPr/>
          <p:nvPr/>
        </p:nvSpPr>
        <p:spPr>
          <a:xfrm rot="21437052">
            <a:off x="2861548" y="3341575"/>
            <a:ext cx="831620" cy="400775"/>
          </a:xfrm>
          <a:prstGeom prst="curved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Right Arrow 15"/>
          <p:cNvSpPr/>
          <p:nvPr/>
        </p:nvSpPr>
        <p:spPr>
          <a:xfrm rot="5400000">
            <a:off x="5275919" y="3927080"/>
            <a:ext cx="1417353" cy="386561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225591" y="3521716"/>
            <a:ext cx="229279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3366FF"/>
                </a:solidFill>
              </a:rPr>
              <a:t>UDP-glucose </a:t>
            </a:r>
            <a:r>
              <a:rPr lang="en-US" sz="2000" b="1" dirty="0" smtClean="0"/>
              <a:t>+</a:t>
            </a:r>
            <a:r>
              <a:rPr lang="en-US" sz="2000" b="1" dirty="0" smtClean="0">
                <a:solidFill>
                  <a:srgbClr val="3366FF"/>
                </a:solidFill>
              </a:rPr>
              <a:t> </a:t>
            </a:r>
            <a:r>
              <a:rPr lang="en-US" sz="2000" b="1" dirty="0" err="1" smtClean="0">
                <a:solidFill>
                  <a:srgbClr val="FF0000"/>
                </a:solidFill>
              </a:rPr>
              <a:t>galactose</a:t>
            </a:r>
            <a:r>
              <a:rPr lang="en-US" sz="2000" b="1" dirty="0" smtClean="0">
                <a:solidFill>
                  <a:srgbClr val="FF0000"/>
                </a:solidFill>
              </a:rPr>
              <a:t> 1-phosphate </a:t>
            </a:r>
            <a:r>
              <a:rPr lang="en-US" sz="2000" b="1" dirty="0" err="1" smtClean="0">
                <a:solidFill>
                  <a:srgbClr val="FF0000"/>
                </a:solidFill>
              </a:rPr>
              <a:t>uridylydtransferase</a:t>
            </a:r>
            <a:r>
              <a:rPr lang="en-US" sz="2000" b="1" dirty="0" smtClean="0">
                <a:solidFill>
                  <a:srgbClr val="FF0000"/>
                </a:solidFill>
              </a:rPr>
              <a:t> </a:t>
            </a:r>
            <a:endParaRPr lang="en-US" sz="2000" b="1" dirty="0">
              <a:solidFill>
                <a:srgbClr val="FF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03063" y="4829037"/>
            <a:ext cx="4310658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Glucose 6-Phosphate</a:t>
            </a:r>
            <a:endParaRPr lang="en-US" sz="3200" dirty="0"/>
          </a:p>
        </p:txBody>
      </p:sp>
      <p:sp>
        <p:nvSpPr>
          <p:cNvPr id="19" name="TextBox 18"/>
          <p:cNvSpPr txBox="1"/>
          <p:nvPr/>
        </p:nvSpPr>
        <p:spPr>
          <a:xfrm>
            <a:off x="6671175" y="5800413"/>
            <a:ext cx="230867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Glycogen</a:t>
            </a:r>
          </a:p>
          <a:p>
            <a:pPr algn="ctr"/>
            <a:r>
              <a:rPr lang="en-US" sz="2800" dirty="0" smtClean="0"/>
              <a:t>Metabolism </a:t>
            </a:r>
            <a:endParaRPr lang="en-US" sz="2800" dirty="0"/>
          </a:p>
        </p:txBody>
      </p:sp>
      <p:sp>
        <p:nvSpPr>
          <p:cNvPr id="20" name="Right Arrow 19"/>
          <p:cNvSpPr/>
          <p:nvPr/>
        </p:nvSpPr>
        <p:spPr>
          <a:xfrm rot="2769975">
            <a:off x="7324389" y="5583668"/>
            <a:ext cx="679657" cy="157687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Right Arrow 23"/>
          <p:cNvSpPr/>
          <p:nvPr/>
        </p:nvSpPr>
        <p:spPr>
          <a:xfrm rot="5400000">
            <a:off x="1280935" y="5649893"/>
            <a:ext cx="741997" cy="24019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43386" y="6027003"/>
            <a:ext cx="19991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Pyruvate (glycolysis)</a:t>
            </a:r>
            <a:endParaRPr lang="en-US" sz="2400" dirty="0"/>
          </a:p>
        </p:txBody>
      </p:sp>
      <p:sp>
        <p:nvSpPr>
          <p:cNvPr id="22" name="TextBox 21"/>
          <p:cNvSpPr txBox="1"/>
          <p:nvPr/>
        </p:nvSpPr>
        <p:spPr>
          <a:xfrm>
            <a:off x="3304329" y="4278482"/>
            <a:ext cx="20887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err="1" smtClean="0">
                <a:solidFill>
                  <a:srgbClr val="FF0000"/>
                </a:solidFill>
              </a:rPr>
              <a:t>Phospho-glucomutase</a:t>
            </a:r>
            <a:endParaRPr lang="en-US" sz="2000" b="1" dirty="0">
              <a:solidFill>
                <a:srgbClr val="000000"/>
              </a:solidFill>
            </a:endParaRPr>
          </a:p>
        </p:txBody>
      </p:sp>
      <p:sp>
        <p:nvSpPr>
          <p:cNvPr id="27" name="Left-Right Arrow 26"/>
          <p:cNvSpPr/>
          <p:nvPr/>
        </p:nvSpPr>
        <p:spPr>
          <a:xfrm>
            <a:off x="3938954" y="5012470"/>
            <a:ext cx="936253" cy="350300"/>
          </a:xfrm>
          <a:prstGeom prst="leftRightArrow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070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Glycolysis (</a:t>
            </a:r>
            <a:r>
              <a:rPr lang="en-US" dirty="0" err="1" smtClean="0"/>
              <a:t>Galactose</a:t>
            </a:r>
            <a:r>
              <a:rPr lang="en-US" dirty="0" smtClean="0"/>
              <a:t>) 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Galactose</a:t>
            </a:r>
            <a:r>
              <a:rPr lang="en-US" dirty="0" smtClean="0"/>
              <a:t> kinase phosphorylates </a:t>
            </a:r>
            <a:r>
              <a:rPr lang="en-US" dirty="0" err="1" smtClean="0"/>
              <a:t>galactose</a:t>
            </a:r>
            <a:r>
              <a:rPr lang="en-US" dirty="0" smtClean="0"/>
              <a:t> to </a:t>
            </a:r>
            <a:r>
              <a:rPr lang="en-US" dirty="0" err="1" smtClean="0"/>
              <a:t>galactose</a:t>
            </a:r>
            <a:r>
              <a:rPr lang="en-US" dirty="0" smtClean="0"/>
              <a:t> 1-phosphate</a:t>
            </a:r>
          </a:p>
          <a:p>
            <a:r>
              <a:rPr lang="en-US" dirty="0" err="1" smtClean="0"/>
              <a:t>Galactose</a:t>
            </a:r>
            <a:r>
              <a:rPr lang="en-US" dirty="0" smtClean="0"/>
              <a:t> 1-P is </a:t>
            </a:r>
            <a:r>
              <a:rPr lang="en-US" dirty="0" err="1" smtClean="0"/>
              <a:t>coverted</a:t>
            </a:r>
            <a:r>
              <a:rPr lang="en-US" dirty="0" smtClean="0"/>
              <a:t> to Glucose 1-phosphate</a:t>
            </a:r>
          </a:p>
          <a:p>
            <a:pPr lvl="1"/>
            <a:r>
              <a:rPr lang="en-US" dirty="0" smtClean="0"/>
              <a:t>G1P has different fates dependent on energy needs: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Glycogenesis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Glycolysis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426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4466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Glycolysis Learning Objectives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7846" y="941423"/>
            <a:ext cx="8378954" cy="5946325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Describe the relative roles of glycolysis, gluconeogenesis, the TCA cycle as central nodes of nutrient metabolism.</a:t>
            </a:r>
          </a:p>
          <a:p>
            <a:r>
              <a:rPr lang="en-US" dirty="0"/>
              <a:t>Explain the catalytic differences and tissue distributions of </a:t>
            </a:r>
            <a:r>
              <a:rPr lang="en-US" dirty="0" err="1"/>
              <a:t>glucokinase</a:t>
            </a:r>
            <a:r>
              <a:rPr lang="en-US" dirty="0"/>
              <a:t> vs hexokinase and why this is important.</a:t>
            </a:r>
          </a:p>
          <a:p>
            <a:r>
              <a:rPr lang="en-US" dirty="0"/>
              <a:t>Understand how ATP is produced from glycolysis, and the efficiency of aerobic vs non-aerobic glycolysis</a:t>
            </a:r>
          </a:p>
          <a:p>
            <a:r>
              <a:rPr lang="en-US" dirty="0"/>
              <a:t>Understand the key points of regulation of glycolysis and how these regulatory points are controlled, notably how </a:t>
            </a:r>
            <a:r>
              <a:rPr lang="en-US" dirty="0" err="1"/>
              <a:t>glucokinase</a:t>
            </a:r>
            <a:r>
              <a:rPr lang="en-US" dirty="0"/>
              <a:t>/hexokinase, PFK1 and PK are regulated including what signals are important in what tissues</a:t>
            </a:r>
            <a:r>
              <a:rPr lang="en-US" dirty="0" smtClean="0"/>
              <a:t>.</a:t>
            </a:r>
          </a:p>
          <a:p>
            <a:r>
              <a:rPr lang="en-US" dirty="0" smtClean="0"/>
              <a:t>Describe the potential fates of pyruvate, and what dictates the next steps in its metabolism</a:t>
            </a:r>
            <a:endParaRPr lang="en-US" dirty="0"/>
          </a:p>
          <a:p>
            <a:r>
              <a:rPr lang="en-US" dirty="0"/>
              <a:t>Explain how non-glucose carbohydrates such as galactose and fructose enter glycolysis, and how their point of entry affects how they are regulated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65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Staring with the End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417638"/>
            <a:ext cx="8397241" cy="4708525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End product: two </a:t>
            </a:r>
            <a:r>
              <a:rPr lang="en-US" u="sng" dirty="0" smtClean="0"/>
              <a:t>pyruvates</a:t>
            </a:r>
          </a:p>
          <a:p>
            <a:pPr lvl="1"/>
            <a:r>
              <a:rPr lang="en-US" dirty="0" smtClean="0"/>
              <a:t>Aerobic Conditions</a:t>
            </a:r>
          </a:p>
          <a:p>
            <a:pPr lvl="2"/>
            <a:r>
              <a:rPr lang="en-US" dirty="0" smtClean="0"/>
              <a:t>Becomes Acetyl-CoA </a:t>
            </a:r>
          </a:p>
          <a:p>
            <a:pPr lvl="3"/>
            <a:r>
              <a:rPr lang="en-US" dirty="0" smtClean="0"/>
              <a:t>In presence of CHO but need energy -&gt; TCA Cycle</a:t>
            </a:r>
          </a:p>
          <a:p>
            <a:pPr lvl="3"/>
            <a:r>
              <a:rPr lang="en-US" dirty="0" smtClean="0"/>
              <a:t>In presence of CHO but don</a:t>
            </a:r>
            <a:r>
              <a:rPr lang="uk-UA" dirty="0" smtClean="0"/>
              <a:t>’</a:t>
            </a:r>
            <a:r>
              <a:rPr lang="en-US" dirty="0" smtClean="0"/>
              <a:t>t need energy -&gt; Lipids</a:t>
            </a:r>
          </a:p>
          <a:p>
            <a:pPr lvl="3"/>
            <a:r>
              <a:rPr lang="en-US" dirty="0" smtClean="0"/>
              <a:t>In absence of CHO (relevant for lipid oxidation)</a:t>
            </a:r>
          </a:p>
          <a:p>
            <a:pPr lvl="4"/>
            <a:r>
              <a:rPr lang="en-US" dirty="0" smtClean="0"/>
              <a:t>Ketone Bodies (if OAA absent)</a:t>
            </a:r>
          </a:p>
          <a:p>
            <a:pPr lvl="4"/>
            <a:r>
              <a:rPr lang="en-US" dirty="0" smtClean="0"/>
              <a:t>Gluconeogenesis (if OAA present)</a:t>
            </a:r>
          </a:p>
          <a:p>
            <a:pPr lvl="3"/>
            <a:endParaRPr lang="en-US" dirty="0" smtClean="0"/>
          </a:p>
          <a:p>
            <a:pPr lvl="1"/>
            <a:r>
              <a:rPr lang="en-US" dirty="0" smtClean="0"/>
              <a:t>Anaerobic conditions</a:t>
            </a:r>
          </a:p>
          <a:p>
            <a:pPr lvl="2"/>
            <a:r>
              <a:rPr lang="en-US" dirty="0" smtClean="0"/>
              <a:t>Becomes lactate</a:t>
            </a:r>
          </a:p>
          <a:p>
            <a:pPr lvl="2"/>
            <a:r>
              <a:rPr lang="en-US" dirty="0" smtClean="0"/>
              <a:t>Lactate goes to liver for reconversion back to glucose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284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Glycolysis Accomplishing?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Think about muscle, liver and fat.  </a:t>
            </a:r>
          </a:p>
          <a:p>
            <a:r>
              <a:rPr lang="en-US" dirty="0" smtClean="0"/>
              <a:t>When would we want to activate or inactivate glycolysis in these tissues.  Is it always the same?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461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Generating Glucose-6-Phosphate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4526280" y="1600200"/>
            <a:ext cx="4160520" cy="4525963"/>
          </a:xfrm>
        </p:spPr>
        <p:txBody>
          <a:bodyPr/>
          <a:lstStyle/>
          <a:p>
            <a:r>
              <a:rPr lang="en-US" dirty="0" smtClean="0"/>
              <a:t>Traps glucose in the cell</a:t>
            </a:r>
          </a:p>
          <a:p>
            <a:r>
              <a:rPr lang="en-US" dirty="0" smtClean="0"/>
              <a:t>Consumes ATP</a:t>
            </a:r>
          </a:p>
          <a:p>
            <a:r>
              <a:rPr lang="en-US" dirty="0" smtClean="0"/>
              <a:t>Reversible by Glucose-6-Phosphatase (in liver)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6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" y="1341755"/>
            <a:ext cx="3801515" cy="5379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5909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Glucokinase</a:t>
            </a:r>
            <a:r>
              <a:rPr lang="en-US" dirty="0" smtClean="0"/>
              <a:t> vs Hexokinase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36067656"/>
              </p:ext>
            </p:extLst>
          </p:nvPr>
        </p:nvGraphicFramePr>
        <p:xfrm>
          <a:off x="457200" y="2209027"/>
          <a:ext cx="5468965" cy="27295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7376"/>
                <a:gridCol w="1597025"/>
                <a:gridCol w="1257282"/>
                <a:gridCol w="1257282"/>
              </a:tblGrid>
              <a:tr h="870223">
                <a:tc>
                  <a:txBody>
                    <a:bodyPr/>
                    <a:lstStyle/>
                    <a:p>
                      <a:r>
                        <a:rPr lang="en-US" dirty="0" smtClean="0"/>
                        <a:t>Enzyme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Tissue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Regulation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Kinetics</a:t>
                      </a:r>
                      <a:endParaRPr lang="en-US" dirty="0"/>
                    </a:p>
                  </a:txBody>
                  <a:tcPr/>
                </a:tc>
              </a:tr>
              <a:tr h="989057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Glucokinase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Liver/Pancreas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Co-operative/Fast</a:t>
                      </a:r>
                      <a:endParaRPr lang="en-US" dirty="0"/>
                    </a:p>
                  </a:txBody>
                  <a:tcPr/>
                </a:tc>
              </a:tr>
              <a:tr h="870223">
                <a:tc>
                  <a:txBody>
                    <a:bodyPr/>
                    <a:lstStyle/>
                    <a:p>
                      <a:r>
                        <a:rPr lang="en-US" dirty="0" smtClean="0"/>
                        <a:t>Hexokinase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Fat/Muscle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-G6P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High</a:t>
                      </a:r>
                      <a:r>
                        <a:rPr lang="en-US" baseline="0" dirty="0" smtClean="0"/>
                        <a:t> Affinity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1314" y="1962149"/>
            <a:ext cx="2575486" cy="322326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584960" y="5775960"/>
            <a:ext cx="6327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What is the advantage of these different kinetics in these tissues?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5536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Fates of Glucose-6-Phosphate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b="11866"/>
          <a:stretch/>
        </p:blipFill>
        <p:spPr>
          <a:xfrm>
            <a:off x="1073150" y="1555750"/>
            <a:ext cx="6997700" cy="383921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663440" y="2560320"/>
            <a:ext cx="2828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Pentose Phosphate Pathway</a:t>
            </a:r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170861" y="2560320"/>
            <a:ext cx="1394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Glycogenesis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Next Regulated Step is PFK1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9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500" y="1390350"/>
            <a:ext cx="3451860" cy="518825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444240" y="3139440"/>
            <a:ext cx="975360" cy="289560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455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3354</TotalTime>
  <Words>873</Words>
  <Application>Microsoft Macintosh PowerPoint</Application>
  <PresentationFormat>On-screen Show (4:3)</PresentationFormat>
  <Paragraphs>222</Paragraphs>
  <Slides>33</Slides>
  <Notes>11</Notes>
  <HiddenSlides>5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6" baseType="lpstr">
      <vt:lpstr>Calibri</vt:lpstr>
      <vt:lpstr>Arial</vt:lpstr>
      <vt:lpstr>Office Theme</vt:lpstr>
      <vt:lpstr>CHO Metabolism Overview</vt:lpstr>
      <vt:lpstr>Glycolysis Learning Objectives</vt:lpstr>
      <vt:lpstr>Glycolysis</vt:lpstr>
      <vt:lpstr>Staring with the End</vt:lpstr>
      <vt:lpstr>What is Glycolysis Accomplishing?</vt:lpstr>
      <vt:lpstr>Generating Glucose-6-Phosphate</vt:lpstr>
      <vt:lpstr>Glucokinase vs Hexokinase</vt:lpstr>
      <vt:lpstr>Fates of Glucose-6-Phosphate</vt:lpstr>
      <vt:lpstr>The Next Regulated Step is PFK1</vt:lpstr>
      <vt:lpstr>Taurui’s Disease</vt:lpstr>
      <vt:lpstr>Regulation of PFK1</vt:lpstr>
      <vt:lpstr>Allosteric Regulation of PFK1</vt:lpstr>
      <vt:lpstr>Regulating the Regulator</vt:lpstr>
      <vt:lpstr>Regulating the Regulator of the Regulator</vt:lpstr>
      <vt:lpstr>What is the point of all this?</vt:lpstr>
      <vt:lpstr>How does glucagon/adrenaline inhibit PFK-2 activity in liver not muscle</vt:lpstr>
      <vt:lpstr>Tissue Specificity in PFK2 Regulation</vt:lpstr>
      <vt:lpstr>The third regulated step in glycolysis is Pyruvate Kinase</vt:lpstr>
      <vt:lpstr>How is Pyruvate Kinase Regulated</vt:lpstr>
      <vt:lpstr>Post-Translational Regulation of Pyruvate Kinase</vt:lpstr>
      <vt:lpstr>What would PFK2 deficiency do to Pyruvate Kinase Activity</vt:lpstr>
      <vt:lpstr>Tissue Specific Regulation of PK</vt:lpstr>
      <vt:lpstr>Transcriptional Regulation of GK/HK, PFK1 and PK Promotes Glycolysis</vt:lpstr>
      <vt:lpstr>Glycolysis Net ATP</vt:lpstr>
      <vt:lpstr>TCA Cycle Net ATP</vt:lpstr>
      <vt:lpstr>Fructose and Galactose</vt:lpstr>
      <vt:lpstr>Liver Fructose Metabolism</vt:lpstr>
      <vt:lpstr>Fructose Consumption and Metabolic Health</vt:lpstr>
      <vt:lpstr>Two Inherited Fructose Metabolism</vt:lpstr>
      <vt:lpstr>Fructolysis Summary</vt:lpstr>
      <vt:lpstr>Galactolysis</vt:lpstr>
      <vt:lpstr>Glycolysis (Galactose) Summary</vt:lpstr>
      <vt:lpstr>Glycolysis Learning Objectives</vt:lpstr>
    </vt:vector>
  </TitlesOfParts>
  <Company>University of Michigan</Company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Glycogen Review</dc:title>
  <dc:creator>Anderson, Olivia</dc:creator>
  <cp:lastModifiedBy>Dave Bridges</cp:lastModifiedBy>
  <cp:revision>140</cp:revision>
  <cp:lastPrinted>2015-09-30T15:38:25Z</cp:lastPrinted>
  <dcterms:created xsi:type="dcterms:W3CDTF">2014-09-18T18:08:59Z</dcterms:created>
  <dcterms:modified xsi:type="dcterms:W3CDTF">2016-09-20T18:01:27Z</dcterms:modified>
</cp:coreProperties>
</file>